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6" r:id="rId2"/>
    <p:sldId id="272" r:id="rId3"/>
    <p:sldId id="257" r:id="rId4"/>
    <p:sldId id="268" r:id="rId5"/>
    <p:sldId id="258" r:id="rId6"/>
    <p:sldId id="269" r:id="rId7"/>
    <p:sldId id="259" r:id="rId8"/>
    <p:sldId id="270" r:id="rId9"/>
    <p:sldId id="260" r:id="rId10"/>
    <p:sldId id="271" r:id="rId11"/>
    <p:sldId id="261" r:id="rId12"/>
    <p:sldId id="262" r:id="rId13"/>
    <p:sldId id="264" r:id="rId14"/>
    <p:sldId id="281" r:id="rId15"/>
    <p:sldId id="280" r:id="rId16"/>
    <p:sldId id="278" r:id="rId17"/>
    <p:sldId id="279" r:id="rId18"/>
    <p:sldId id="276" r:id="rId19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1264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2F8CF6-D626-487B-87B7-47B7A60EB412}" type="datetimeFigureOut">
              <a:rPr lang="en-US" smtClean="0"/>
              <a:t>4/7/25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DCE568-828B-4248-B31D-0071630B9C5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225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BDCF-5691-4691-A31A-352B8A05519F}" type="datetime1">
              <a:rPr lang="en-US" smtClean="0"/>
              <a:t>4/7/25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26CB24A8-1154-4025-B23A-BD7CF45275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42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BFF74-7457-4E96-8789-841A16388546}" type="datetime1">
              <a:rPr lang="en-US" smtClean="0"/>
              <a:t>4/7/25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6CB24A8-1154-4025-B23A-BD7CF45275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914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FABC-CFEC-4B7B-B83F-04FF61B892EE}" type="datetime1">
              <a:rPr lang="en-US" smtClean="0"/>
              <a:t>4/7/25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6CB24A8-1154-4025-B23A-BD7CF45275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7801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771F7-CBD2-4D90-BAC5-3872B466CAA5}" type="datetime1">
              <a:rPr lang="en-US" smtClean="0"/>
              <a:t>4/7/25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6CB24A8-1154-4025-B23A-BD7CF45275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563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355C-DA73-4AE3-A2E0-01754C8AF812}" type="datetime1">
              <a:rPr lang="en-US" smtClean="0"/>
              <a:t>4/7/25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6CB24A8-1154-4025-B23A-BD7CF45275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5590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75712-3614-40B4-9843-8C861EEB4E1E}" type="datetime1">
              <a:rPr lang="en-US" smtClean="0"/>
              <a:t>4/7/25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6CB24A8-1154-4025-B23A-BD7CF45275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2976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29A8B-8136-4D97-ABE2-980163DC37CE}" type="datetime1">
              <a:rPr lang="en-US" smtClean="0"/>
              <a:t>4/7/25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198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8E56-5120-47D8-B937-F6C9A9610A33}" type="datetime1">
              <a:rPr lang="en-US" smtClean="0"/>
              <a:t>4/7/25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538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73372-ED6E-464F-B116-9FE3426E9BDE}" type="datetime1">
              <a:rPr lang="en-US" smtClean="0"/>
              <a:t>4/7/25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272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6BE8B-2A81-403F-878E-811F88D4BD68}" type="datetime1">
              <a:rPr lang="en-US" smtClean="0"/>
              <a:t>4/7/25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6CB24A8-1154-4025-B23A-BD7CF45275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79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D43C-376F-421F-857B-6071FE9EAD68}" type="datetime1">
              <a:rPr lang="en-US" smtClean="0"/>
              <a:t>4/7/25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6CB24A8-1154-4025-B23A-BD7CF45275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90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C2D5-A284-4AA4-A2E0-F60ED3C400D6}" type="datetime1">
              <a:rPr lang="en-US" smtClean="0"/>
              <a:t>4/7/25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6CB24A8-1154-4025-B23A-BD7CF45275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19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450E-6095-4A86-A74A-5B4B976375B8}" type="datetime1">
              <a:rPr lang="en-US" smtClean="0"/>
              <a:t>4/7/25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32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84A00-3ACC-45C2-855D-EDB5FCEB0CD3}" type="datetime1">
              <a:rPr lang="en-US" smtClean="0"/>
              <a:t>4/7/25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966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4505F-3629-48CF-A8D5-D0E845EE3D89}" type="datetime1">
              <a:rPr lang="en-US" smtClean="0"/>
              <a:t>4/7/25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83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A68CC-2B2A-4961-B08A-6C21402CEC74}" type="datetime1">
              <a:rPr lang="en-US" smtClean="0"/>
              <a:t>4/7/25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6CB24A8-1154-4025-B23A-BD7CF45275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742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61F90-C34C-47E2-9504-F7414A73D1D9}" type="datetime1">
              <a:rPr lang="en-US" smtClean="0"/>
              <a:t>4/7/25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6CB24A8-1154-4025-B23A-BD7CF45275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608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Wimauma.CPAC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C9A9C-8B5A-A697-49C8-D59D4B4059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Aptos Black" panose="020B0004020202020204" pitchFamily="34" charset="0"/>
                <a:cs typeface="Calibri"/>
              </a:rPr>
              <a:t>PAUSE</a:t>
            </a:r>
            <a:r>
              <a:rPr lang="en-US" spc="-31" dirty="0">
                <a:latin typeface="Aptos Black" panose="020B0004020202020204" pitchFamily="34" charset="0"/>
                <a:cs typeface="Times New Roman"/>
              </a:rPr>
              <a:t> </a:t>
            </a:r>
            <a:r>
              <a:rPr lang="en-US" dirty="0">
                <a:latin typeface="Aptos Black" panose="020B0004020202020204" pitchFamily="34" charset="0"/>
                <a:cs typeface="Calibri"/>
              </a:rPr>
              <a:t>W</a:t>
            </a:r>
            <a:r>
              <a:rPr lang="en-US" spc="-11" dirty="0">
                <a:latin typeface="Aptos Black" panose="020B0004020202020204" pitchFamily="34" charset="0"/>
                <a:cs typeface="Calibri"/>
              </a:rPr>
              <a:t>i</a:t>
            </a:r>
            <a:r>
              <a:rPr lang="en-US" dirty="0">
                <a:latin typeface="Aptos Black" panose="020B0004020202020204" pitchFamily="34" charset="0"/>
                <a:cs typeface="Calibri"/>
              </a:rPr>
              <a:t>m</a:t>
            </a:r>
            <a:r>
              <a:rPr lang="en-US" spc="-11" dirty="0">
                <a:latin typeface="Aptos Black" panose="020B0004020202020204" pitchFamily="34" charset="0"/>
                <a:cs typeface="Calibri"/>
              </a:rPr>
              <a:t>a</a:t>
            </a:r>
            <a:r>
              <a:rPr lang="en-US" spc="-8" dirty="0">
                <a:latin typeface="Aptos Black" panose="020B0004020202020204" pitchFamily="34" charset="0"/>
                <a:cs typeface="Calibri"/>
              </a:rPr>
              <a:t>u</a:t>
            </a:r>
            <a:r>
              <a:rPr lang="en-US" dirty="0">
                <a:latin typeface="Aptos Black" panose="020B0004020202020204" pitchFamily="34" charset="0"/>
                <a:cs typeface="Calibri"/>
              </a:rPr>
              <a:t>ma</a:t>
            </a:r>
            <a:r>
              <a:rPr lang="en-US" spc="-27" dirty="0">
                <a:latin typeface="Aptos Black" panose="020B0004020202020204" pitchFamily="34" charset="0"/>
                <a:cs typeface="Times New Roman"/>
              </a:rPr>
              <a:t> </a:t>
            </a:r>
            <a:r>
              <a:rPr lang="en-US" dirty="0">
                <a:latin typeface="Aptos Black" panose="020B0004020202020204" pitchFamily="34" charset="0"/>
                <a:cs typeface="Calibri"/>
              </a:rPr>
              <a:t>Growth</a:t>
            </a:r>
            <a:br>
              <a:rPr lang="en-US" dirty="0">
                <a:latin typeface="Calibri"/>
                <a:cs typeface="Calibri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CC9F6A-0DF1-6F4E-7DF5-E9EA6A2300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4AE9B7-7F1C-8A0D-FFB0-052A2F459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839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1CE1E-AE72-5F64-282B-EF713088F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1A351-7319-2DFA-5D51-E370E50EB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9787"/>
            <a:ext cx="7886700" cy="236934"/>
          </a:xfrm>
        </p:spPr>
        <p:txBody>
          <a:bodyPr>
            <a:normAutofit/>
          </a:bodyPr>
          <a:lstStyle/>
          <a:p>
            <a:r>
              <a:rPr lang="en-US" sz="900" i="1" dirty="0"/>
              <a:t>PAUSE Wimauma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81D8F-4BCD-E1BE-6060-D354D6285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13655"/>
            <a:ext cx="7886700" cy="4676318"/>
          </a:xfrm>
        </p:spPr>
        <p:txBody>
          <a:bodyPr>
            <a:normAutofit/>
          </a:bodyPr>
          <a:lstStyle/>
          <a:p>
            <a:pPr marL="0" marR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dirty="0"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North Bishop Road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3CE783-4DF2-549F-4406-4C45A497F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10</a:t>
            </a:fld>
            <a:endParaRPr lang="en-US" dirty="0"/>
          </a:p>
        </p:txBody>
      </p:sp>
      <p:pic>
        <p:nvPicPr>
          <p:cNvPr id="6" name="Picture 5" descr="A map of land with green border&#10;&#10;Description automatically generated">
            <a:extLst>
              <a:ext uri="{FF2B5EF4-FFF2-40B4-BE49-F238E27FC236}">
                <a16:creationId xmlns:a16="http://schemas.microsoft.com/office/drawing/2014/main" id="{3F5C530C-5D9F-5492-DA35-B4832404FD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37" y="1328737"/>
            <a:ext cx="7745990" cy="52387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99709" y="3380509"/>
            <a:ext cx="2770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579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49783" y="2854035"/>
            <a:ext cx="36021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WEST - LAKE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3090" y="6241988"/>
            <a:ext cx="2438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North - Bishop</a:t>
            </a:r>
          </a:p>
        </p:txBody>
      </p:sp>
    </p:spTree>
    <p:extLst>
      <p:ext uri="{BB962C8B-B14F-4D97-AF65-F5344CB8AC3E}">
        <p14:creationId xmlns:p14="http://schemas.microsoft.com/office/powerpoint/2010/main" val="2285862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13BE8-E4ED-EA35-B5F4-37210C00F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9F275-279C-A00F-F4D8-D2293E13B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9787"/>
            <a:ext cx="7886700" cy="236934"/>
          </a:xfrm>
        </p:spPr>
        <p:txBody>
          <a:bodyPr>
            <a:normAutofit/>
          </a:bodyPr>
          <a:lstStyle/>
          <a:p>
            <a:r>
              <a:rPr lang="en-US" sz="900" i="1" dirty="0"/>
              <a:t>PAUSE Wimauma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05399-BEBB-F94B-42A9-BD9190ED7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0145" y="576721"/>
            <a:ext cx="7772400" cy="6281279"/>
          </a:xfrm>
        </p:spPr>
        <p:txBody>
          <a:bodyPr>
            <a:noAutofit/>
          </a:bodyPr>
          <a:lstStyle/>
          <a:p>
            <a:pPr marL="0" marR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b="1" dirty="0"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Wimauma Service Area Extension Development 4</a:t>
            </a:r>
            <a:endParaRPr lang="en-US" sz="2400" dirty="0"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HC/CPA 24-13 – Text Amendment</a:t>
            </a: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HC/CPA 24-12 – Map Amendment </a:t>
            </a: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Location:  </a:t>
            </a: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North Bishop road and CR 579</a:t>
            </a:r>
          </a:p>
          <a:p>
            <a:pPr marL="803275" marR="0" lv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miles South of Route 674 between Route 301 and CR 579 crossing over West Lake</a:t>
            </a: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Changed:  </a:t>
            </a: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505.01 acres from Wimauma Village Residential-2 (WVR-2) to Residential-4 (RES-4)</a:t>
            </a: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600" b="1" dirty="0">
              <a:solidFill>
                <a:srgbClr val="FF0000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Impacts:</a:t>
            </a:r>
          </a:p>
          <a:p>
            <a:pPr marL="803275" marR="0" lv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2,020 New houses (4 per acre)</a:t>
            </a:r>
          </a:p>
          <a:p>
            <a:pPr marL="1203325"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Known for flooding</a:t>
            </a:r>
          </a:p>
          <a:p>
            <a:pPr marL="1603375"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Flooding studies being requested – results after application approval</a:t>
            </a:r>
          </a:p>
          <a:p>
            <a:pPr marL="803275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planned elementary school for 2,707 additional children (1.34 per house)</a:t>
            </a:r>
          </a:p>
          <a:p>
            <a:pPr marL="803275" marR="0" lv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4,040 additional cars based on 2 per house</a:t>
            </a:r>
          </a:p>
          <a:p>
            <a:pPr marL="1146175" marR="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Impacts Bishop Rd, Route 301 and West Lake </a:t>
            </a:r>
          </a:p>
          <a:p>
            <a:pPr marL="803275" marR="0" lv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WVR-2 to Res-4 eliminates community benefit requirement under WVR-2</a:t>
            </a: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1400" dirty="0">
              <a:latin typeface="Aptos" panose="020B00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7F2ABE-A9F4-9EE1-C178-1BD756639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94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23EBC-BC02-B575-2F35-FB1260A5A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3D268-89E0-25E2-1DA2-0AAF57B51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9787"/>
            <a:ext cx="7886700" cy="236934"/>
          </a:xfrm>
        </p:spPr>
        <p:txBody>
          <a:bodyPr>
            <a:normAutofit/>
          </a:bodyPr>
          <a:lstStyle/>
          <a:p>
            <a:r>
              <a:rPr lang="en-US" sz="900" i="1" dirty="0"/>
              <a:t>PAUSE Wimauma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92D65-793C-8A8B-1568-DCED45683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590193"/>
            <a:ext cx="7886700" cy="6650182"/>
          </a:xfrm>
        </p:spPr>
        <p:txBody>
          <a:bodyPr>
            <a:normAutofit fontScale="25000" lnSpcReduction="20000"/>
          </a:bodyPr>
          <a:lstStyle/>
          <a:p>
            <a:pPr marL="0" marR="0" indent="0" algn="ctr">
              <a:lnSpc>
                <a:spcPct val="107000"/>
              </a:lnSpc>
              <a:spcAft>
                <a:spcPts val="800"/>
              </a:spcAft>
              <a:buNone/>
              <a:tabLst>
                <a:tab pos="2062163" algn="l"/>
              </a:tabLst>
            </a:pPr>
            <a:r>
              <a:rPr lang="en-US" sz="8000" b="1" dirty="0"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Cumulative Impact of Just 4 Wimauma Service Area Extension Applications</a:t>
            </a:r>
            <a:r>
              <a:rPr lang="en-US" sz="3200" dirty="0"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5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Changed:  2,103.28 acres from Wimauma Village Residental-2 (WVR-2) to Residental-4 (RES-4)</a:t>
            </a:r>
          </a:p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5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Impacts:</a:t>
            </a:r>
          </a:p>
          <a:p>
            <a:pPr marL="633413" marR="0" lvl="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en-US" sz="5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8,413 New houses (4 per acre)</a:t>
            </a:r>
          </a:p>
          <a:p>
            <a:pPr marL="633413" marR="0" lvl="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en-US" sz="5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planned schools for 11,826 additional children (1.34 per house)</a:t>
            </a:r>
          </a:p>
          <a:p>
            <a:pPr marL="974725" marR="0" lvl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5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Approved these applications prior to building new schools - result in overcrowding</a:t>
            </a:r>
          </a:p>
          <a:p>
            <a:pPr marL="635000" marR="0" lvl="0" defTabSz="34290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en-US" sz="5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16,826 additional cars based on 2 per house</a:t>
            </a:r>
          </a:p>
          <a:p>
            <a:pPr marL="977900" marR="0" lvl="1" indent="-29210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5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County does not plan on cumulative developments – only plan for application development only</a:t>
            </a:r>
          </a:p>
          <a:p>
            <a:pPr marL="633413" marR="0" lvl="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en-US" sz="5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Commercial Development providing local jobs for Wimauma Residents</a:t>
            </a:r>
          </a:p>
          <a:p>
            <a:pPr marL="633413" marR="0" lvl="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en-US" sz="5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WVR-2 to Res-4 eliminates community benefit requirement under WVR-2</a:t>
            </a:r>
          </a:p>
          <a:p>
            <a:pPr marL="976313" marR="0" lvl="0" indent="-290513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5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Multi-use Trail(s)</a:t>
            </a:r>
          </a:p>
          <a:p>
            <a:pPr marL="976313" marR="0" lvl="0" indent="-290513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5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 Park with recreational uses</a:t>
            </a:r>
          </a:p>
          <a:p>
            <a:pPr marL="976313" marR="0" lvl="0" indent="-290513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5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Land for Child Care</a:t>
            </a:r>
          </a:p>
          <a:p>
            <a:pPr marL="976313" marR="0" lvl="0" indent="-290513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5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Affordable Housing</a:t>
            </a:r>
          </a:p>
          <a:p>
            <a:pPr marL="976313" marR="0" lvl="0" indent="-290513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5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Non-Charter Public School Site (minimum of 14 acres)</a:t>
            </a:r>
          </a:p>
          <a:p>
            <a:pPr marL="976313" marR="0" lvl="0" indent="-290513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5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Neighborhood Community Center (Civic Space)</a:t>
            </a:r>
          </a:p>
          <a:p>
            <a:pPr marL="633413" marR="0" lvl="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en-US" sz="56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Wimauma has experienced Flooding in the past few years</a:t>
            </a:r>
          </a:p>
          <a:p>
            <a:pPr marL="974725" marR="0" lvl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56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Flood requirement mitigation is based on 1990 studies – over 30 year’s old</a:t>
            </a:r>
          </a:p>
          <a:p>
            <a:pPr marL="974725" marR="0" lvl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56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Approving new development in known flood area does not make sense</a:t>
            </a:r>
          </a:p>
          <a:p>
            <a:pPr marL="974725" marR="0" lvl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56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Comprehensive flood study needed with updated mitigation requirements for developers</a:t>
            </a:r>
          </a:p>
          <a:p>
            <a:pPr marL="457200" marR="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BD52AA-A29A-A1DF-EF47-5C91521A0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452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98C93-15E7-24E6-EE12-2935770BE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3B5C4-78D1-DEED-756D-EE4BD3E22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9787"/>
            <a:ext cx="7886700" cy="236934"/>
          </a:xfrm>
        </p:spPr>
        <p:txBody>
          <a:bodyPr>
            <a:normAutofit/>
          </a:bodyPr>
          <a:lstStyle/>
          <a:p>
            <a:r>
              <a:rPr lang="en-US" sz="900" i="1" dirty="0"/>
              <a:t>PAUSE Wimauma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1B798-5F04-E7BB-6269-6B19ED0E0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127" y="339787"/>
            <a:ext cx="8686801" cy="6518213"/>
          </a:xfrm>
        </p:spPr>
        <p:txBody>
          <a:bodyPr>
            <a:normAutofit fontScale="25000" lnSpcReduction="20000"/>
          </a:bodyPr>
          <a:lstStyle/>
          <a:p>
            <a:pPr marL="800100" marR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9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r>
              <a:rPr lang="en-US" sz="9600" b="1" dirty="0"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Pause Wimauma New Development for a </a:t>
            </a:r>
          </a:p>
          <a:p>
            <a:pPr marL="800100" marR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9600" b="1" dirty="0"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Comprehensive Infrastructure Study</a:t>
            </a:r>
          </a:p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600" dirty="0"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6400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Road and traffic study from increased vehicle trips and storm impacts</a:t>
            </a:r>
          </a:p>
          <a:p>
            <a:pPr marL="742950" marR="0" lvl="1" indent="-2857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64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Regional plan for handling increased traffic on Wimauma new and existing Roads</a:t>
            </a:r>
          </a:p>
          <a:p>
            <a:pPr marR="0"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6400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Determine the new schools necessary for increased child population</a:t>
            </a:r>
          </a:p>
          <a:p>
            <a:pPr marL="742950" marR="0" lvl="1" indent="-2857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64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schools and build in time for new housing development</a:t>
            </a:r>
          </a:p>
          <a:p>
            <a:pPr marR="0"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6400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Flooding Risks</a:t>
            </a:r>
          </a:p>
          <a:p>
            <a:pPr marL="742950" marR="0" lvl="1" indent="-2857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64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Ongoing approved developments are contributing to increased flooding in 2024 from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n-US" sz="64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Tropical Storm Debby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n-US" sz="64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Hurricane Milton</a:t>
            </a:r>
          </a:p>
          <a:p>
            <a:pPr marL="742950" marR="0" lvl="1" indent="-2857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64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Areas in Wimauma designated as “Low Risk” are now vulnerable to flooding without mitigation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n-US" sz="64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Caused by changes in land use and drainage patterns</a:t>
            </a:r>
          </a:p>
          <a:p>
            <a:pPr marR="0"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6400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Pause New Development necessary to perform a comprehensive Infrastructure and Hydrology Study</a:t>
            </a:r>
          </a:p>
          <a:p>
            <a:pPr marL="742950" marR="0" lvl="1" indent="-2857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64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Analyze flood patterns</a:t>
            </a:r>
          </a:p>
          <a:p>
            <a:pPr marL="742950" marR="0" lvl="1" indent="-2857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64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Assess Road network to handle increased traffic and storm impacts</a:t>
            </a:r>
          </a:p>
          <a:p>
            <a:pPr marL="742950" marR="0" lvl="1" indent="-2857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64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Evaluate Storm Water Management for future storms of increasing frequency and intensity</a:t>
            </a: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b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D07D1-353C-3EEC-4274-6E8A848CF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149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25DED-2C30-3879-C6F3-EBF1E8BFF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149A0-CA7B-56F4-20CD-983DA3F58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9787"/>
            <a:ext cx="7886700" cy="236934"/>
          </a:xfrm>
        </p:spPr>
        <p:txBody>
          <a:bodyPr>
            <a:normAutofit/>
          </a:bodyPr>
          <a:lstStyle/>
          <a:p>
            <a:r>
              <a:rPr lang="en-US" sz="900" i="1" dirty="0"/>
              <a:t>PAUSE Wimauma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9C94D-8FA8-114B-A646-11AF6339A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128" y="576721"/>
            <a:ext cx="8155654" cy="6281279"/>
          </a:xfrm>
        </p:spPr>
        <p:txBody>
          <a:bodyPr>
            <a:normAutofit fontScale="25000" lnSpcReduction="20000"/>
          </a:bodyPr>
          <a:lstStyle/>
          <a:p>
            <a:pPr marL="0" marR="0" indent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9600" b="1" dirty="0"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r>
              <a:rPr lang="en-US" sz="9600" kern="100" dirty="0">
                <a:effectLst/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Wimauma Service Area Extension </a:t>
            </a:r>
          </a:p>
          <a:p>
            <a:pPr marL="0" marR="0" indent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9600" kern="100" dirty="0">
                <a:effectLst/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(Staff Recommendation)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HC/CPA 24-44  Text Amendment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HC/CPA 24-45  Map Amendment</a:t>
            </a:r>
          </a:p>
          <a:p>
            <a:pPr marL="396875" marR="0" indent="-341313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kern="100" dirty="0">
                <a:solidFill>
                  <a:srgbClr val="C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 February 24, 2025, the Planning Commission voted (5-2) against the Staff Recommended Urban Service Area Extension and recommended that further studies be conducted.</a:t>
            </a:r>
            <a:endParaRPr lang="en-US" sz="6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96875" marR="0" indent="-341313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kern="100" dirty="0">
                <a:solidFill>
                  <a:srgbClr val="C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 March 13, 2025, BOCC voted initial approval of the Staff Recommended Urban Service Area Extension</a:t>
            </a:r>
            <a:endParaRPr lang="en-US" sz="6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96875" marR="0" indent="-341313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kern="100" dirty="0">
                <a:solidFill>
                  <a:srgbClr val="C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Final vote of the BOCC is expected on June 12, 2025 </a:t>
            </a:r>
            <a:endParaRPr lang="en-US" sz="6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96875" marR="0" indent="-341313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kern="100" dirty="0">
                <a:solidFill>
                  <a:srgbClr val="C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Location: </a:t>
            </a:r>
            <a:r>
              <a:rPr lang="en-US" sz="6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South of CR672, east of 301, and west of CR39</a:t>
            </a:r>
          </a:p>
          <a:p>
            <a:pPr marL="396875" marR="0" indent="-341313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kern="100" dirty="0">
                <a:solidFill>
                  <a:srgbClr val="C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Changed: </a:t>
            </a:r>
            <a:r>
              <a:rPr lang="en-US" sz="6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5661.17 acres from Wimauma Village Residential (WVR-2) to Residential 4 (RES-4)</a:t>
            </a:r>
          </a:p>
          <a:p>
            <a:pPr marL="396875" marR="0" indent="-341313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6400" kern="100" dirty="0">
                <a:solidFill>
                  <a:srgbClr val="C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Impact: </a:t>
            </a:r>
            <a:r>
              <a:rPr lang="en-US" sz="6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16, 832 New homes (4 per acre)</a:t>
            </a:r>
          </a:p>
          <a:p>
            <a:pPr marL="742950" marR="0" lvl="1" indent="-2857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b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5CAF65-7573-BE95-E1DB-356C4B629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553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2B637-1AC1-FB64-F905-DD122752D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52879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ptos Black" panose="020B0004020202020204" pitchFamily="34" charset="0"/>
              </a:rPr>
              <a:t>Staff Recommended USA Expansion</a:t>
            </a:r>
          </a:p>
        </p:txBody>
      </p:sp>
      <p:pic>
        <p:nvPicPr>
          <p:cNvPr id="6" name="Content Placeholder 5" descr="A map of a city">
            <a:extLst>
              <a:ext uri="{FF2B5EF4-FFF2-40B4-BE49-F238E27FC236}">
                <a16:creationId xmlns:a16="http://schemas.microsoft.com/office/drawing/2014/main" id="{399EE1FC-929B-8677-779C-2F0B4E17ED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201" y="1152908"/>
            <a:ext cx="6499471" cy="5080982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6AE339-7D7D-5A0D-7395-109CA2435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327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1179C-9AD5-99E6-FB76-B1586670E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55DF-368D-D84A-B979-A449834FB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9787"/>
            <a:ext cx="7886700" cy="236934"/>
          </a:xfrm>
        </p:spPr>
        <p:txBody>
          <a:bodyPr>
            <a:normAutofit/>
          </a:bodyPr>
          <a:lstStyle/>
          <a:p>
            <a:r>
              <a:rPr lang="en-US" sz="900" i="1" dirty="0"/>
              <a:t>PAUSE Wimauma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C8D8D-5394-AAA7-7A21-E33199D4F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0036" y="576720"/>
            <a:ext cx="7647709" cy="5941493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100" dirty="0">
                <a:effectLst/>
                <a:latin typeface="Aptos Black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WCPAC Wins </a:t>
            </a:r>
            <a:endParaRPr lang="en-US" sz="2400" kern="100" dirty="0">
              <a:effectLst/>
              <a:latin typeface="Aptos Black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Planning Commission has awarded a contract to study Little Manatee South area and I4 Corridor before any further consideration of expanding the Urban Service Area.</a:t>
            </a:r>
          </a:p>
          <a:p>
            <a:pPr marR="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County Commissioners are discussing guaranteeing that all Developer Impact Fees from USA developments be spent in Wimauma. </a:t>
            </a:r>
          </a:p>
          <a:p>
            <a:pPr marR="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County Departments must amend their Urban Service Area Reports before June 12, 2025, Public Hearing.</a:t>
            </a:r>
          </a:p>
          <a:p>
            <a:pPr marR="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PAUSE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Change,org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petition was signed by over 1800 people. Hundreds of Wimauma residents and other South County residents have written to the County Commissioners. </a:t>
            </a:r>
          </a:p>
          <a:p>
            <a:pPr marR="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Planning Commissioner voted 5-2 against the USA reclassification and requested more studies be conducted.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n-US" sz="1400" u="sng" dirty="0">
              <a:solidFill>
                <a:srgbClr val="0070C0"/>
              </a:solidFill>
              <a:latin typeface="Aptos" panose="020B00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3029C4-6A61-11A4-9FEA-A74484279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2574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73B4DD-D8B7-CD71-45A9-8C0B2C170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91BCF-A7AE-3C8E-9D26-8A62AC010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9787"/>
            <a:ext cx="7886700" cy="236934"/>
          </a:xfrm>
        </p:spPr>
        <p:txBody>
          <a:bodyPr>
            <a:normAutofit/>
          </a:bodyPr>
          <a:lstStyle/>
          <a:p>
            <a:r>
              <a:rPr lang="en-US" sz="900" i="1" dirty="0"/>
              <a:t>PAUSE Wimauma Growth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35B20B-55F2-1561-16AC-BD5C12AFD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17</a:t>
            </a:fld>
            <a:endParaRPr lang="en-US" dirty="0"/>
          </a:p>
        </p:txBody>
      </p:sp>
      <p:pic>
        <p:nvPicPr>
          <p:cNvPr id="8" name="Picture 7" descr="A map of the united states&#10;&#10;AI-generated content may be incorrect.">
            <a:extLst>
              <a:ext uri="{FF2B5EF4-FFF2-40B4-BE49-F238E27FC236}">
                <a16:creationId xmlns:a16="http://schemas.microsoft.com/office/drawing/2014/main" id="{499FDF57-CC86-4E05-E5CE-166EA68D52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2740" y="787783"/>
            <a:ext cx="7524750" cy="587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7240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3381" y="2133600"/>
            <a:ext cx="6761019" cy="3777622"/>
          </a:xfrm>
        </p:spPr>
        <p:txBody>
          <a:bodyPr>
            <a:normAutofit/>
          </a:bodyPr>
          <a:lstStyle/>
          <a:p>
            <a:r>
              <a:rPr lang="en-US" sz="2400" b="1" dirty="0"/>
              <a:t>To Request a  copy of these slides send email to:</a:t>
            </a:r>
          </a:p>
          <a:p>
            <a:pPr lvl="1"/>
            <a:r>
              <a:rPr lang="en-US" sz="2000" b="1" dirty="0">
                <a:hlinkClick r:id="rId2"/>
              </a:rPr>
              <a:t>Wimauma.CPAC@gmail.com</a:t>
            </a:r>
            <a:endParaRPr lang="en-US" sz="2000" b="1" dirty="0"/>
          </a:p>
          <a:p>
            <a:pPr lvl="1"/>
            <a:r>
              <a:rPr lang="en-US" sz="2000" b="1" dirty="0"/>
              <a:t>Subject:  Request WCPAC Slides</a:t>
            </a:r>
          </a:p>
          <a:p>
            <a:pPr lvl="1"/>
            <a:r>
              <a:rPr lang="en-US" sz="2000" b="1" dirty="0"/>
              <a:t>Provide:  Name, phone, and email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613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038435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Aptos Black" panose="020B0004020202020204" pitchFamily="34" charset="0"/>
              </a:rPr>
              <a:t>Wimauma Community Planning Advisory Council (WCPAC)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773382"/>
            <a:ext cx="7049185" cy="432261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Wimauma volunteer residents with a goal to guide Wimauma’s growth in line with the Wimauma Village Plan</a:t>
            </a:r>
          </a:p>
          <a:p>
            <a:r>
              <a:rPr lang="en-US" b="1" dirty="0"/>
              <a:t>WCPAC does not make development decisions  but instead coordinates with developers and County Commissioners encouraging Wimauma Community Benefits</a:t>
            </a:r>
          </a:p>
          <a:p>
            <a:pPr lvl="1"/>
            <a:r>
              <a:rPr lang="en-US" sz="1800" b="1" dirty="0"/>
              <a:t>Transportation Improvements</a:t>
            </a:r>
          </a:p>
          <a:p>
            <a:pPr lvl="1"/>
            <a:r>
              <a:rPr lang="en-US" sz="1800" b="1" dirty="0"/>
              <a:t>Affordable Housing</a:t>
            </a:r>
          </a:p>
          <a:p>
            <a:pPr lvl="1"/>
            <a:r>
              <a:rPr lang="en-US" sz="1800" b="1" dirty="0"/>
              <a:t>Cultural and Historic Preservation</a:t>
            </a:r>
          </a:p>
          <a:p>
            <a:pPr lvl="1"/>
            <a:r>
              <a:rPr lang="en-US" sz="1800" b="1" dirty="0"/>
              <a:t>Land set aside for Schools, Child Care, Parks. Walking Trails, agriculture, green space, etc.</a:t>
            </a:r>
          </a:p>
          <a:p>
            <a:pPr lvl="1"/>
            <a:r>
              <a:rPr lang="en-US" sz="1800" b="1" dirty="0"/>
              <a:t>Encourage Commercial Development providing local jobs</a:t>
            </a:r>
          </a:p>
          <a:p>
            <a:pPr lvl="1"/>
            <a:r>
              <a:rPr lang="en-US" sz="1800" b="1" dirty="0"/>
              <a:t>Support Bethune Park Revitalization</a:t>
            </a:r>
          </a:p>
          <a:p>
            <a:r>
              <a:rPr lang="en-US" b="1" dirty="0"/>
              <a:t>Email:  </a:t>
            </a:r>
            <a:r>
              <a:rPr lang="en-US" b="1" dirty="0">
                <a:solidFill>
                  <a:srgbClr val="FF0000"/>
                </a:solidFill>
              </a:rPr>
              <a:t>Wimauma.cpac@gmail.com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918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1D7B1-F284-3D52-3158-8C727B0CA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9787"/>
            <a:ext cx="7886700" cy="236934"/>
          </a:xfrm>
        </p:spPr>
        <p:txBody>
          <a:bodyPr>
            <a:normAutofit/>
          </a:bodyPr>
          <a:lstStyle/>
          <a:p>
            <a:r>
              <a:rPr lang="en-US" sz="900" i="1" dirty="0"/>
              <a:t>PAUSE Wimauma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3D99F-2CBB-13F4-DA01-EF3C36B5D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44" y="708833"/>
            <a:ext cx="7047701" cy="6149167"/>
          </a:xfrm>
        </p:spPr>
        <p:txBody>
          <a:bodyPr>
            <a:normAutofit fontScale="25000" lnSpcReduction="20000"/>
          </a:bodyPr>
          <a:lstStyle/>
          <a:p>
            <a:pPr marL="0" marR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9600" b="1" dirty="0"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Hillsborough County - Board of County Commissioners (BOCC)</a:t>
            </a:r>
            <a:endParaRPr lang="en-US" sz="9600" dirty="0"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en-US" sz="5200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January 9, 2025 voted to approve 4 Urban Service Area (USA) Extension Applications</a:t>
            </a:r>
          </a:p>
          <a:p>
            <a:pPr marL="738188" marR="0" lvl="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52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Each application had a text and map change resulting in 8 votes on 4 developments</a:t>
            </a:r>
          </a:p>
          <a:p>
            <a:pPr marR="0" lvl="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en-US" sz="5200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applications changed Wimauma Village Resident – 2 (WVR-2) to Resident – 4 (RES – 4)</a:t>
            </a:r>
          </a:p>
          <a:p>
            <a:pPr marR="0" lvl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52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Doubles the number of houses from 2 per acre average to 4 per acre average</a:t>
            </a:r>
          </a:p>
          <a:p>
            <a:pPr marR="0" lvl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52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Infrastructure Study prior to vote to approve applications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52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Road impact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52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School Impact (County planning factor is 1.34 children per house enrolled in K-12)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52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Flooding Impact</a:t>
            </a:r>
          </a:p>
          <a:p>
            <a:pPr lvl="3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52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 has changed from the 1990s flood mitigation requirements</a:t>
            </a:r>
          </a:p>
          <a:p>
            <a:pPr marR="0" lvl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52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WVR-2 to Res-4 eliminates community benefit requirement under WVR-2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52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Multi-Use Trail(s)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52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 Park with recreational uses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52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Affordable Housing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52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School Site (minimum of 14 acres)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52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Neighborhood Community Center (Civic Space) </a:t>
            </a:r>
          </a:p>
          <a:p>
            <a:pPr marR="0" lvl="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en-US" sz="5200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Commercial Development planned to provide local jobs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481CDD-13A6-025B-D2D0-1C2F0901D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390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A1D2B-3D3E-C2CF-1387-FFB7EB32D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A5B57-6959-6EE4-35C8-CF06B1EA0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9787"/>
            <a:ext cx="7886700" cy="236934"/>
          </a:xfrm>
        </p:spPr>
        <p:txBody>
          <a:bodyPr>
            <a:normAutofit/>
          </a:bodyPr>
          <a:lstStyle/>
          <a:p>
            <a:r>
              <a:rPr lang="en-US" sz="900" i="1" dirty="0"/>
              <a:t>PAUSE Wimauma Growth</a:t>
            </a:r>
          </a:p>
        </p:txBody>
      </p:sp>
      <p:pic>
        <p:nvPicPr>
          <p:cNvPr id="5" name="Picture 4" descr="A map of land with red lines&#10;&#10;Description automatically generated">
            <a:extLst>
              <a:ext uri="{FF2B5EF4-FFF2-40B4-BE49-F238E27FC236}">
                <a16:creationId xmlns:a16="http://schemas.microsoft.com/office/drawing/2014/main" id="{AC470960-FA46-F631-277C-C9F222A8C8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036" y="1024715"/>
            <a:ext cx="6423314" cy="552027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3FD8EAB-DA30-FA9E-E673-9A4D2FB3409C}"/>
              </a:ext>
            </a:extLst>
          </p:cNvPr>
          <p:cNvSpPr txBox="1"/>
          <p:nvPr/>
        </p:nvSpPr>
        <p:spPr>
          <a:xfrm>
            <a:off x="3717758" y="616052"/>
            <a:ext cx="1708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ptos Black" panose="020B0004020202020204" pitchFamily="34" charset="0"/>
              </a:rPr>
              <a:t>West Lake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50EC2F-9583-52B5-BC92-7C2B64CF0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4</a:t>
            </a:fld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731818" y="4239492"/>
            <a:ext cx="512618" cy="1939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49382" y="4239492"/>
            <a:ext cx="148243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ysClr val="windowText" lastClr="000000"/>
                </a:solidFill>
              </a:rPr>
              <a:t>19</a:t>
            </a:r>
            <a:r>
              <a:rPr lang="en-US" baseline="30000" dirty="0">
                <a:solidFill>
                  <a:sysClr val="windowText" lastClr="000000"/>
                </a:solidFill>
              </a:rPr>
              <a:t>th</a:t>
            </a:r>
            <a:r>
              <a:rPr lang="en-US" dirty="0">
                <a:solidFill>
                  <a:sysClr val="windowText" lastClr="000000"/>
                </a:solidFill>
              </a:rPr>
              <a:t> Street Extension</a:t>
            </a:r>
          </a:p>
        </p:txBody>
      </p:sp>
    </p:spTree>
    <p:extLst>
      <p:ext uri="{BB962C8B-B14F-4D97-AF65-F5344CB8AC3E}">
        <p14:creationId xmlns:p14="http://schemas.microsoft.com/office/powerpoint/2010/main" val="1804808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EA2CA-25A3-8B4F-82F7-168F9FD80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334F6-A983-5592-5250-E8534D8D4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9787"/>
            <a:ext cx="7886700" cy="236934"/>
          </a:xfrm>
        </p:spPr>
        <p:txBody>
          <a:bodyPr>
            <a:normAutofit/>
          </a:bodyPr>
          <a:lstStyle/>
          <a:p>
            <a:r>
              <a:rPr lang="en-US" sz="900" i="1" dirty="0"/>
              <a:t>PAUSE Wimauma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4F1AB-2AE3-A9F2-BD64-C174D0900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5564" y="813655"/>
            <a:ext cx="7578436" cy="5704558"/>
          </a:xfrm>
        </p:spPr>
        <p:txBody>
          <a:bodyPr>
            <a:noAutofit/>
          </a:bodyPr>
          <a:lstStyle/>
          <a:p>
            <a:pPr marL="0" marR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dirty="0"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Wimauma Service Area Extension Development 1</a:t>
            </a: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HC/CPA 24-11 – Text Amendment</a:t>
            </a: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HC/CPA 24-10 – Map Amendment</a:t>
            </a:r>
            <a:endParaRPr lang="en-US" sz="1600" dirty="0"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Location:  15540 West Lake Drive</a:t>
            </a:r>
          </a:p>
          <a:p>
            <a:pPr marL="520700" marR="0" lv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Quarter of a mile South of Bill Tucker on West Lake, 2 miles North of Route 674, and on West Lake opposite 19</a:t>
            </a:r>
            <a:r>
              <a:rPr lang="en-US" sz="1600" b="1" baseline="300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Street future extension between Valencia Lakes and Valencia Del Sol.  </a:t>
            </a: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Changed:  551.24 acres from Wimauma Village Residential-2 (WVR-2) to Residential-4 (RES-4)</a:t>
            </a:r>
          </a:p>
          <a:p>
            <a:pPr marL="576263" marR="0" lv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Owner requesting zoning change stating not planning to develop</a:t>
            </a: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Impacts for new owner when developed</a:t>
            </a: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576263" marR="0" lvl="0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2,205 New houses (4 per acre)</a:t>
            </a:r>
          </a:p>
          <a:p>
            <a:pPr marL="576263" marR="0" lvl="0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planned elementary school for 2,955 additional children (1.34 per house)</a:t>
            </a:r>
          </a:p>
          <a:p>
            <a:pPr marL="576263" marR="0" lvl="0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4,410 additional cars based on 2 per house</a:t>
            </a:r>
          </a:p>
          <a:p>
            <a:pPr marL="863600" marR="0"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Impacts West Lake, Bill Tucker, Route 674 and 19</a:t>
            </a:r>
            <a:r>
              <a:rPr lang="en-US" b="1" baseline="300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Street extension</a:t>
            </a:r>
          </a:p>
          <a:p>
            <a:pPr marL="576263" marR="0" lvl="0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WVR-2 to Res-4 eliminates community benefit requirement under WVR-2</a:t>
            </a:r>
            <a:endParaRPr lang="en-US" sz="1600" b="1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DE32D8-C823-4316-0E4B-60F8CAA75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531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F55C5-7758-ABF6-80DD-21ACBB41C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9B39C-FE32-6796-4051-632DC3F08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9787"/>
            <a:ext cx="7886700" cy="236934"/>
          </a:xfrm>
        </p:spPr>
        <p:txBody>
          <a:bodyPr>
            <a:normAutofit/>
          </a:bodyPr>
          <a:lstStyle/>
          <a:p>
            <a:r>
              <a:rPr lang="en-US" sz="900" i="1" dirty="0"/>
              <a:t>PAUSE Wimauma Growth</a:t>
            </a:r>
          </a:p>
        </p:txBody>
      </p:sp>
      <p:pic>
        <p:nvPicPr>
          <p:cNvPr id="5" name="Picture 4" descr="Aerial view of a farm land&#10;&#10;Description automatically generated">
            <a:extLst>
              <a:ext uri="{FF2B5EF4-FFF2-40B4-BE49-F238E27FC236}">
                <a16:creationId xmlns:a16="http://schemas.microsoft.com/office/drawing/2014/main" id="{9C003A28-845E-8546-0889-150D6EA8EA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228" y="1213765"/>
            <a:ext cx="7529543" cy="56720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85461A6-5D72-3281-9D0B-AF4E021824DE}"/>
              </a:ext>
            </a:extLst>
          </p:cNvPr>
          <p:cNvSpPr txBox="1"/>
          <p:nvPr/>
        </p:nvSpPr>
        <p:spPr>
          <a:xfrm>
            <a:off x="3454922" y="721671"/>
            <a:ext cx="2234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ptos Black" panose="020B0004020202020204" pitchFamily="34" charset="0"/>
              </a:rPr>
              <a:t>Bishop Road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790BB2-4650-A5E2-9FDA-3074CE2A5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855527" y="1385455"/>
            <a:ext cx="1288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Bishop 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55527" y="6317672"/>
            <a:ext cx="12884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Saffold Rd</a:t>
            </a:r>
          </a:p>
        </p:txBody>
      </p:sp>
    </p:spTree>
    <p:extLst>
      <p:ext uri="{BB962C8B-B14F-4D97-AF65-F5344CB8AC3E}">
        <p14:creationId xmlns:p14="http://schemas.microsoft.com/office/powerpoint/2010/main" val="658892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2A3AA-36F2-08A8-C853-B1693DF75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5D1C1-9B29-65DA-820A-31E100B3A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9787"/>
            <a:ext cx="7886700" cy="236934"/>
          </a:xfrm>
        </p:spPr>
        <p:txBody>
          <a:bodyPr>
            <a:normAutofit/>
          </a:bodyPr>
          <a:lstStyle/>
          <a:p>
            <a:r>
              <a:rPr lang="en-US" sz="900" i="1" dirty="0"/>
              <a:t>PAUSE Wimauma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29DB9-9D81-D6E8-B6A0-70ABC0FE4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4481" y="678873"/>
            <a:ext cx="7589520" cy="6179128"/>
          </a:xfrm>
        </p:spPr>
        <p:txBody>
          <a:bodyPr>
            <a:noAutofit/>
          </a:bodyPr>
          <a:lstStyle/>
          <a:p>
            <a:pPr marL="0" marR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Wimauma Service Area Extension Development 2</a:t>
            </a:r>
            <a:endParaRPr lang="en-US" sz="2400" dirty="0"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000" b="1" dirty="0"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HC/CPA 24-07 – Text Amendment</a:t>
            </a: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HC/CPA 23-19 – Map Amendment</a:t>
            </a:r>
            <a:endParaRPr lang="en-US" sz="1600" dirty="0"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Location:  5711 Bishop Rd</a:t>
            </a:r>
          </a:p>
          <a:p>
            <a:pPr marL="517525" marR="0" lvl="0" indent="-344488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miles South of Route 674 between Route 301 and W Lake Drive </a:t>
            </a: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800" b="1" dirty="0">
              <a:solidFill>
                <a:srgbClr val="FF0000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Changed</a:t>
            </a: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408.26 acres from Wimauma Village Residential-2 (WVR-2) to Residential-4 (RES-4)</a:t>
            </a:r>
            <a:endParaRPr lang="en-US" sz="800" b="1" dirty="0">
              <a:solidFill>
                <a:srgbClr val="FF0000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Impacts</a:t>
            </a: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457200" marR="0" lv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1,633 New houses (4 per acre)</a:t>
            </a:r>
          </a:p>
          <a:p>
            <a:pPr marL="457200" marR="0" lv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planned elementary school for 2,188 additional children (1.34 per house)</a:t>
            </a:r>
          </a:p>
          <a:p>
            <a:pPr marL="457200" marR="0" lv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3,266 additional cars based on 2 per house</a:t>
            </a:r>
          </a:p>
          <a:p>
            <a:pPr marL="796925" marR="0" lvl="1" indent="-34290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8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Impacts Bishop Rd and route 301 with no road planned improvements</a:t>
            </a:r>
          </a:p>
          <a:p>
            <a:pPr marL="457200" marR="0" lv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WVR-2 to Res-4 eliminates community benefit requirement under WVR-2</a:t>
            </a:r>
            <a:endParaRPr lang="en-US" b="1" dirty="0">
              <a:latin typeface="Aptos" panose="020B00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86E5BA-9398-FD80-5B43-EBED4F8FB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634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96234-D738-0468-5846-BEE2C5E51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04DF4-A4B4-6E30-20A9-C5D3B3753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9787"/>
            <a:ext cx="7886700" cy="236934"/>
          </a:xfrm>
        </p:spPr>
        <p:txBody>
          <a:bodyPr>
            <a:normAutofit/>
          </a:bodyPr>
          <a:lstStyle/>
          <a:p>
            <a:r>
              <a:rPr lang="en-US" sz="900" i="1" dirty="0"/>
              <a:t>PAUSE Wimauma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94466-FAE6-0E8F-9D9D-FD1040437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76721"/>
            <a:ext cx="7886700" cy="787249"/>
          </a:xfrm>
        </p:spPr>
        <p:txBody>
          <a:bodyPr>
            <a:normAutofit/>
          </a:bodyPr>
          <a:lstStyle/>
          <a:p>
            <a:pPr marL="0" marR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dirty="0"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Safford Road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112A34-2CDE-BFA3-13E1-193E318DB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8</a:t>
            </a:fld>
            <a:endParaRPr lang="en-US" dirty="0"/>
          </a:p>
        </p:txBody>
      </p:sp>
      <p:pic>
        <p:nvPicPr>
          <p:cNvPr id="6" name="Picture 5" descr="A map of a farm land&#10;&#10;Description automatically generated">
            <a:extLst>
              <a:ext uri="{FF2B5EF4-FFF2-40B4-BE49-F238E27FC236}">
                <a16:creationId xmlns:a16="http://schemas.microsoft.com/office/drawing/2014/main" id="{E92BB8A4-EA31-4EEB-0475-7EB4DBC0A4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674" y="1152908"/>
            <a:ext cx="6337675" cy="52724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43455" y="2161308"/>
            <a:ext cx="2718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579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58690" y="5126182"/>
            <a:ext cx="1163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Saffold</a:t>
            </a:r>
          </a:p>
        </p:txBody>
      </p:sp>
    </p:spTree>
    <p:extLst>
      <p:ext uri="{BB962C8B-B14F-4D97-AF65-F5344CB8AC3E}">
        <p14:creationId xmlns:p14="http://schemas.microsoft.com/office/powerpoint/2010/main" val="1743119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76352-91FA-7DD0-F98F-4F259240B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372C1-36BE-68D2-AB33-1609C0CE3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9787"/>
            <a:ext cx="7886700" cy="236934"/>
          </a:xfrm>
        </p:spPr>
        <p:txBody>
          <a:bodyPr>
            <a:normAutofit/>
          </a:bodyPr>
          <a:lstStyle/>
          <a:p>
            <a:r>
              <a:rPr lang="en-US" sz="900" i="1" dirty="0"/>
              <a:t>PAUSE Wimauma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86A43-2C22-4340-AC46-CDBD99689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5291" y="450149"/>
            <a:ext cx="7628709" cy="6199558"/>
          </a:xfrm>
        </p:spPr>
        <p:txBody>
          <a:bodyPr>
            <a:noAutofit/>
          </a:bodyPr>
          <a:lstStyle/>
          <a:p>
            <a:pPr marL="0" marR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b="1" dirty="0">
                <a:latin typeface="Aptos Black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Wimauma Service Area Extension Development 3</a:t>
            </a:r>
            <a:endParaRPr lang="en-US" sz="2400" dirty="0">
              <a:latin typeface="Aptos Black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800" b="1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HC/CPA 24-09 – Text Amendment</a:t>
            </a: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HC/CPA 24-08 – Map Amendment </a:t>
            </a: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600" b="1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Location:  </a:t>
            </a:r>
            <a:r>
              <a:rPr lang="en-US" sz="1600" b="1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Saffold Road and CR 579</a:t>
            </a:r>
          </a:p>
          <a:p>
            <a:pPr marL="633413" marR="0" lv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½ miles South of Route 674 between Route 301 and County Road 579 </a:t>
            </a: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Changed:  </a:t>
            </a: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638.77 acres from Wimauma Village Residental-2 (WVR-2) to Residental-4 (RES-4)</a:t>
            </a: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600" b="1" dirty="0">
              <a:solidFill>
                <a:srgbClr val="FF0000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Impacts:</a:t>
            </a:r>
          </a:p>
          <a:p>
            <a:pPr marL="633413" marR="0" lvl="0" indent="-341313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2,555 New houses (4 per acre)</a:t>
            </a:r>
          </a:p>
          <a:p>
            <a:pPr marR="0" lvl="1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Known area for flooding</a:t>
            </a:r>
          </a:p>
          <a:p>
            <a:pPr marL="914400" lvl="2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Flooding studies being requested – results after application approval</a:t>
            </a:r>
          </a:p>
          <a:p>
            <a:pPr marL="633413" marR="0" lvl="0" indent="-352425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planned elementary school for 3,424 additional children (1.34 per house)</a:t>
            </a:r>
          </a:p>
          <a:p>
            <a:pPr marL="692150" marR="0" lvl="0" indent="-4000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5,110 additional cars based on 2 per house</a:t>
            </a:r>
          </a:p>
          <a:p>
            <a:pPr marL="742950" marR="0" lvl="1" indent="-28575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Impacts Saffold Rd, West Lake, County Road 579 and route 301 </a:t>
            </a:r>
          </a:p>
          <a:p>
            <a:pPr marL="1025525" lvl="2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comprehensive road impact study beyond Safford</a:t>
            </a:r>
          </a:p>
          <a:p>
            <a:pPr marL="574675" marR="0" lvl="0" indent="-284163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WVR-2 to Res-4 eliminates community benefit requirement under WVR-2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1400" dirty="0">
              <a:latin typeface="Aptos" panose="020B00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76F9CA-8D59-561F-D769-1360C5C05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24A8-1154-4025-B23A-BD7CF452753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8387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67868</TotalTime>
  <Words>1425</Words>
  <Application>Microsoft Macintosh PowerPoint</Application>
  <PresentationFormat>On-screen Show (4:3)</PresentationFormat>
  <Paragraphs>196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Aptos</vt:lpstr>
      <vt:lpstr>Aptos Black</vt:lpstr>
      <vt:lpstr>Arial</vt:lpstr>
      <vt:lpstr>Calibri</vt:lpstr>
      <vt:lpstr>Century Gothic</vt:lpstr>
      <vt:lpstr>Courier New</vt:lpstr>
      <vt:lpstr>Wingdings</vt:lpstr>
      <vt:lpstr>Wingdings 3</vt:lpstr>
      <vt:lpstr>Wisp</vt:lpstr>
      <vt:lpstr>PAUSE Wimauma Growth </vt:lpstr>
      <vt:lpstr>Wimauma Community Planning Advisory Council (WCPAC)</vt:lpstr>
      <vt:lpstr>PAUSE Wimauma Growth</vt:lpstr>
      <vt:lpstr>PAUSE Wimauma Growth</vt:lpstr>
      <vt:lpstr>PAUSE Wimauma Growth</vt:lpstr>
      <vt:lpstr>PAUSE Wimauma Growth</vt:lpstr>
      <vt:lpstr>PAUSE Wimauma Growth</vt:lpstr>
      <vt:lpstr>PAUSE Wimauma Growth</vt:lpstr>
      <vt:lpstr>PAUSE Wimauma Growth</vt:lpstr>
      <vt:lpstr>PAUSE Wimauma Growth</vt:lpstr>
      <vt:lpstr>PAUSE Wimauma Growth</vt:lpstr>
      <vt:lpstr>PAUSE Wimauma Growth</vt:lpstr>
      <vt:lpstr>PAUSE Wimauma Growth</vt:lpstr>
      <vt:lpstr>PAUSE Wimauma Growth</vt:lpstr>
      <vt:lpstr>Staff Recommended USA Expansion</vt:lpstr>
      <vt:lpstr>PAUSE Wimauma Growth</vt:lpstr>
      <vt:lpstr>PAUSE Wimauma Growth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PAUSE Wimauma Growth</dc:title>
  <dc:creator>Edith Stull</dc:creator>
  <cp:lastModifiedBy>Ellie Anderson</cp:lastModifiedBy>
  <cp:revision>52</cp:revision>
  <cp:lastPrinted>2025-04-04T20:53:13Z</cp:lastPrinted>
  <dcterms:created xsi:type="dcterms:W3CDTF">2024-10-30T19:25:01Z</dcterms:created>
  <dcterms:modified xsi:type="dcterms:W3CDTF">2025-04-09T17:45:43Z</dcterms:modified>
</cp:coreProperties>
</file>